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6" autoAdjust="0"/>
    <p:restoredTop sz="55556" autoAdjust="0"/>
  </p:normalViewPr>
  <p:slideViewPr>
    <p:cSldViewPr snapToGrid="0">
      <p:cViewPr varScale="1">
        <p:scale>
          <a:sx n="67" d="100"/>
          <a:sy n="67" d="100"/>
        </p:scale>
        <p:origin x="1768" y="17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424"/>
        <c:axId val="1917484496"/>
      </c:barChart>
      <c:catAx>
        <c:axId val="19174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4496"/>
        <c:crosses val="autoZero"/>
        <c:auto val="1"/>
        <c:lblAlgn val="ctr"/>
        <c:lblOffset val="100"/>
        <c:noMultiLvlLbl val="0"/>
      </c:catAx>
      <c:valAx>
        <c:axId val="191748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4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2864"/>
        <c:axId val="1917480688"/>
      </c:barChart>
      <c:catAx>
        <c:axId val="191748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0688"/>
        <c:crosses val="autoZero"/>
        <c:auto val="1"/>
        <c:lblAlgn val="ctr"/>
        <c:lblOffset val="100"/>
        <c:noMultiLvlLbl val="0"/>
      </c:catAx>
      <c:valAx>
        <c:axId val="1917480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2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77968"/>
        <c:axId val="1917491568"/>
      </c:barChart>
      <c:catAx>
        <c:axId val="191747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1568"/>
        <c:crosses val="autoZero"/>
        <c:auto val="1"/>
        <c:lblAlgn val="ctr"/>
        <c:lblOffset val="100"/>
        <c:noMultiLvlLbl val="0"/>
      </c:catAx>
      <c:valAx>
        <c:axId val="191749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79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9936"/>
        <c:axId val="1917479600"/>
      </c:barChart>
      <c:catAx>
        <c:axId val="191748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9600"/>
        <c:crosses val="autoZero"/>
        <c:auto val="1"/>
        <c:lblAlgn val="ctr"/>
        <c:lblOffset val="100"/>
        <c:noMultiLvlLbl val="0"/>
      </c:catAx>
      <c:valAx>
        <c:axId val="19174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993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3408"/>
        <c:axId val="1917485584"/>
      </c:barChart>
      <c:catAx>
        <c:axId val="191748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5584"/>
        <c:crosses val="autoZero"/>
        <c:auto val="1"/>
        <c:lblAlgn val="ctr"/>
        <c:lblOffset val="100"/>
        <c:noMultiLvlLbl val="0"/>
      </c:catAx>
      <c:valAx>
        <c:axId val="191748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340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6128"/>
        <c:axId val="1917486672"/>
      </c:barChart>
      <c:catAx>
        <c:axId val="191748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672"/>
        <c:crosses val="autoZero"/>
        <c:auto val="1"/>
        <c:lblAlgn val="ctr"/>
        <c:lblOffset val="100"/>
        <c:noMultiLvlLbl val="0"/>
      </c:catAx>
      <c:valAx>
        <c:axId val="191748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612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92112"/>
        <c:axId val="1917478512"/>
      </c:barChart>
      <c:catAx>
        <c:axId val="191749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78512"/>
        <c:crosses val="autoZero"/>
        <c:auto val="1"/>
        <c:lblAlgn val="ctr"/>
        <c:lblOffset val="100"/>
        <c:noMultiLvlLbl val="0"/>
      </c:catAx>
      <c:valAx>
        <c:axId val="191747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211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917487760"/>
        <c:axId val="1917490480"/>
      </c:barChart>
      <c:catAx>
        <c:axId val="191748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90480"/>
        <c:crosses val="autoZero"/>
        <c:auto val="1"/>
        <c:lblAlgn val="ctr"/>
        <c:lblOffset val="100"/>
        <c:noMultiLvlLbl val="0"/>
      </c:catAx>
      <c:valAx>
        <c:axId val="1917490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9174877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err="1">
                <a:solidFill>
                  <a:schemeClr val="tx1"/>
                </a:solidFill>
                <a:effectLst/>
                <a:latin typeface="+mn-lt"/>
                <a:ea typeface="+mn-ea"/>
                <a:cs typeface="+mn-cs"/>
              </a:rPr>
              <a:t>Manjari</a:t>
            </a:r>
            <a:endParaRPr lang="en-CA" sz="1400" b="1" i="0" kern="1200" dirty="0">
              <a:solidFill>
                <a:schemeClr val="tx1"/>
              </a:solidFill>
              <a:effectLst/>
              <a:latin typeface="+mn-lt"/>
              <a:ea typeface="+mn-ea"/>
              <a:cs typeface="+mn-cs"/>
            </a:endParaRPr>
          </a:p>
          <a:p>
            <a:endParaRPr lang="en-CA" sz="1400" b="1"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400" dirty="0"/>
          </a:p>
          <a:p>
            <a:pPr marL="0" indent="0" algn="l">
              <a:buNone/>
            </a:pPr>
            <a:r>
              <a:rPr lang="en-CA" sz="1200" b="1" i="0" kern="1200" dirty="0">
                <a:solidFill>
                  <a:schemeClr val="tx1"/>
                </a:solidFill>
                <a:effectLst/>
                <a:latin typeface="+mn-lt"/>
                <a:ea typeface="+mn-ea"/>
                <a:cs typeface="+mn-cs"/>
              </a:rPr>
              <a:t>Historical Market performance</a:t>
            </a:r>
            <a:br>
              <a:rPr lang="en-CA" dirty="0"/>
            </a:br>
            <a:r>
              <a:rPr lang="en-CA" sz="1200" b="0" i="0" kern="1200" dirty="0">
                <a:solidFill>
                  <a:schemeClr val="tx1"/>
                </a:solidFill>
                <a:effectLst/>
                <a:latin typeface="+mn-lt"/>
                <a:ea typeface="+mn-ea"/>
                <a:cs typeface="+mn-cs"/>
              </a:rPr>
              <a:t> 1. MARKET falls 10% from a recent high every 1-2 years</a:t>
            </a:r>
            <a:br>
              <a:rPr lang="en-CA" dirty="0"/>
            </a:br>
            <a:r>
              <a:rPr lang="en-CA" sz="1200" b="0" i="0" kern="1200" dirty="0">
                <a:solidFill>
                  <a:schemeClr val="tx1"/>
                </a:solidFill>
                <a:effectLst/>
                <a:latin typeface="+mn-lt"/>
                <a:ea typeface="+mn-ea"/>
                <a:cs typeface="+mn-cs"/>
              </a:rPr>
              <a:t>  2. MARKET falls 20% from a recent high every 5-7 years</a:t>
            </a:r>
            <a:br>
              <a:rPr lang="en-CA" dirty="0"/>
            </a:br>
            <a:r>
              <a:rPr lang="en-CA" sz="1200" b="0" i="0" kern="1200" dirty="0">
                <a:solidFill>
                  <a:schemeClr val="tx1"/>
                </a:solidFill>
                <a:effectLst/>
                <a:latin typeface="+mn-lt"/>
                <a:ea typeface="+mn-ea"/>
                <a:cs typeface="+mn-cs"/>
              </a:rPr>
              <a:t>  3. stock MARKETS falling MORE than 20% has happened only 6 times</a:t>
            </a: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7" name="Text Placeholder 26">
            <a:extLst>
              <a:ext uri="{FF2B5EF4-FFF2-40B4-BE49-F238E27FC236}">
                <a16:creationId xmlns:a16="http://schemas.microsoft.com/office/drawing/2014/main" id="{2C5065B3-9C89-3B44-8758-895F43560BC0}"/>
              </a:ext>
            </a:extLst>
          </p:cNvPr>
          <p:cNvSpPr>
            <a:spLocks noGrp="1"/>
          </p:cNvSpPr>
          <p:nvPr>
            <p:ph type="body" idx="1"/>
          </p:nvPr>
        </p:nvSpPr>
        <p:spPr/>
        <p:txBody>
          <a:bodyPr/>
          <a:lstStyle/>
          <a:p>
            <a:endParaRPr lang="en-US" dirty="0"/>
          </a:p>
        </p:txBody>
      </p:sp>
      <p:sp>
        <p:nvSpPr>
          <p:cNvPr id="28" name="Content Placeholder 4">
            <a:extLst>
              <a:ext uri="{FF2B5EF4-FFF2-40B4-BE49-F238E27FC236}">
                <a16:creationId xmlns:a16="http://schemas.microsoft.com/office/drawing/2014/main"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rotWithShape="1">
          <a:blip r:embed="rId21"/>
          <a:srcRect l="440"/>
          <a:stretch/>
        </p:blipFill>
        <p:spPr>
          <a:xfrm>
            <a:off x="293866" y="1671570"/>
            <a:ext cx="5400164" cy="2535056"/>
          </a:xfrm>
          <a:prstGeom prst="rect">
            <a:avLst/>
          </a:prstGeom>
        </p:spPr>
      </p:pic>
      <p:pic>
        <p:nvPicPr>
          <p:cNvPr id="9" name="Picture 8">
            <a:extLst>
              <a:ext uri="{FF2B5EF4-FFF2-40B4-BE49-F238E27FC236}">
                <a16:creationId xmlns:a16="http://schemas.microsoft.com/office/drawing/2014/main" id="{F5987955-2095-6A4C-995D-7F4830A1855C}"/>
              </a:ext>
            </a:extLst>
          </p:cNvPr>
          <p:cNvPicPr>
            <a:picLocks noChangeAspect="1"/>
          </p:cNvPicPr>
          <p:nvPr/>
        </p:nvPicPr>
        <p:blipFill>
          <a:blip r:embed="rId22"/>
          <a:srcRect/>
          <a:stretch/>
        </p:blipFill>
        <p:spPr>
          <a:xfrm>
            <a:off x="6323841" y="4062106"/>
            <a:ext cx="5497176" cy="2645424"/>
          </a:xfrm>
          <a:prstGeom prst="rect">
            <a:avLst/>
          </a:prstGeom>
        </p:spPr>
      </p:pic>
      <p:pic>
        <p:nvPicPr>
          <p:cNvPr id="13" name="Picture 12">
            <a:extLst>
              <a:ext uri="{FF2B5EF4-FFF2-40B4-BE49-F238E27FC236}">
                <a16:creationId xmlns:a16="http://schemas.microsoft.com/office/drawing/2014/main" id="{9A58C690-F2AD-FC4A-AB96-CDB2717A1C0D}"/>
              </a:ext>
            </a:extLst>
          </p:cNvPr>
          <p:cNvPicPr>
            <a:picLocks noChangeAspect="1"/>
          </p:cNvPicPr>
          <p:nvPr/>
        </p:nvPicPr>
        <p:blipFill>
          <a:blip r:embed="rId23"/>
          <a:stretch>
            <a:fillRect/>
          </a:stretch>
        </p:blipFill>
        <p:spPr>
          <a:xfrm>
            <a:off x="988943" y="1296392"/>
            <a:ext cx="10967082" cy="2196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B7C4907-CC17-704F-B5B0-8305F6992297}"/>
              </a:ext>
            </a:extLst>
          </p:cNvPr>
          <p:cNvPicPr>
            <a:picLocks noChangeAspect="1"/>
          </p:cNvPicPr>
          <p:nvPr/>
        </p:nvPicPr>
        <p:blipFill>
          <a:blip r:embed="rId24"/>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F3058BDB-A001-C944-874D-FCCD71AAF346}"/>
              </a:ext>
            </a:extLst>
          </p:cNvPr>
          <p:cNvPicPr>
            <a:picLocks noChangeAspect="1"/>
          </p:cNvPicPr>
          <p:nvPr/>
        </p:nvPicPr>
        <p:blipFill>
          <a:blip r:embed="rId25"/>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5309368" y="782156"/>
            <a:ext cx="7037615" cy="2254052"/>
          </a:xfrm>
        </p:spPr>
        <p:txBody>
          <a:bodyPr>
            <a:normAutofit/>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stocks 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stocks 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stocks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5588</TotalTime>
  <Words>2634</Words>
  <Application>Microsoft Macintosh PowerPoint</Application>
  <PresentationFormat>Widescreen</PresentationFormat>
  <Paragraphs>250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stocks fall 10% from a recent high every 1-2 years   2. stocks fall 20% from a recent high every 5-7 years   3. stocks falling MORE than 20% has happened only 6 times</vt:lpstr>
      <vt:lpstr>Sources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95</cp:revision>
  <dcterms:created xsi:type="dcterms:W3CDTF">2020-07-24T15:59:18Z</dcterms:created>
  <dcterms:modified xsi:type="dcterms:W3CDTF">2020-07-30T17:34:29Z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